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  <p:sldId id="303" r:id="rId11"/>
    <p:sldId id="265" r:id="rId12"/>
    <p:sldId id="266" r:id="rId13"/>
    <p:sldId id="267" r:id="rId14"/>
    <p:sldId id="279" r:id="rId15"/>
    <p:sldId id="274" r:id="rId16"/>
    <p:sldId id="268" r:id="rId17"/>
    <p:sldId id="270" r:id="rId18"/>
    <p:sldId id="271" r:id="rId19"/>
    <p:sldId id="272" r:id="rId20"/>
    <p:sldId id="278" r:id="rId21"/>
    <p:sldId id="273" r:id="rId22"/>
    <p:sldId id="275" r:id="rId23"/>
    <p:sldId id="269" r:id="rId24"/>
    <p:sldId id="280" r:id="rId25"/>
    <p:sldId id="276" r:id="rId26"/>
    <p:sldId id="277" r:id="rId27"/>
    <p:sldId id="281" r:id="rId28"/>
    <p:sldId id="289" r:id="rId29"/>
    <p:sldId id="282" r:id="rId30"/>
    <p:sldId id="286" r:id="rId31"/>
    <p:sldId id="287" r:id="rId32"/>
    <p:sldId id="300" r:id="rId33"/>
    <p:sldId id="291" r:id="rId34"/>
    <p:sldId id="298" r:id="rId35"/>
    <p:sldId id="299" r:id="rId36"/>
    <p:sldId id="301" r:id="rId37"/>
    <p:sldId id="290" r:id="rId38"/>
    <p:sldId id="283" r:id="rId39"/>
    <p:sldId id="284" r:id="rId40"/>
    <p:sldId id="285" r:id="rId41"/>
    <p:sldId id="292" r:id="rId42"/>
    <p:sldId id="302" r:id="rId43"/>
    <p:sldId id="295" r:id="rId44"/>
    <p:sldId id="296" r:id="rId45"/>
    <p:sldId id="297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03"/>
  </p:normalViewPr>
  <p:slideViewPr>
    <p:cSldViewPr snapToGrid="0" snapToObjects="1">
      <p:cViewPr>
        <p:scale>
          <a:sx n="78" d="100"/>
          <a:sy n="78" d="100"/>
        </p:scale>
        <p:origin x="10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0459-D324-2045-BCB1-9ED8FA15E9A1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030E-35AA-2748-B7A3-EB547FC28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030E-35AA-2748-B7A3-EB547FC283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5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24A87-3ABC-E44C-A9ED-79D7312ED71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1E96-C1C2-6540-8ED5-D6AFED9F1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Compass Digital Labs </a:t>
            </a:r>
            <a:br>
              <a:rPr lang="en-US" dirty="0" smtClean="0"/>
            </a:br>
            <a:r>
              <a:rPr lang="en-US" dirty="0" smtClean="0"/>
              <a:t>Sales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2</a:t>
            </a:r>
            <a:r>
              <a:rPr lang="en-US" baseline="30000" dirty="0" smtClean="0"/>
              <a:t>nd</a:t>
            </a:r>
            <a:r>
              <a:rPr lang="en-US" dirty="0" smtClean="0"/>
              <a:t>, 2017</a:t>
            </a:r>
          </a:p>
          <a:p>
            <a:r>
              <a:rPr lang="en-US" dirty="0" smtClean="0"/>
              <a:t>Werner Chao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Focus on Site A. More difficult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6" y="3076652"/>
            <a:ext cx="9472092" cy="370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Box Plot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4367973" y="4911379"/>
            <a:ext cx="478718" cy="11708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7404400" y="5677040"/>
            <a:ext cx="356327" cy="6221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120981" y="6013336"/>
            <a:ext cx="370734" cy="37241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Boxplots tell us: </a:t>
            </a:r>
          </a:p>
          <a:p>
            <a:pPr lvl="1"/>
            <a:r>
              <a:rPr lang="en-US" b="1" dirty="0" smtClean="0"/>
              <a:t>50% of the observations are below a small dollar value</a:t>
            </a:r>
          </a:p>
          <a:p>
            <a:pPr lvl="1"/>
            <a:r>
              <a:rPr lang="en-US" b="1" dirty="0" smtClean="0"/>
              <a:t>75% of the observations are below a large dollar 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7631" y="5192864"/>
            <a:ext cx="23720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b="1" dirty="0"/>
              <a:t>L</a:t>
            </a:r>
            <a:r>
              <a:rPr lang="en-US" b="1" dirty="0" smtClean="0"/>
              <a:t>arge value span from 50%~75% percentile</a:t>
            </a:r>
          </a:p>
        </p:txBody>
      </p:sp>
    </p:spTree>
    <p:extLst>
      <p:ext uri="{BB962C8B-B14F-4D97-AF65-F5344CB8AC3E}">
        <p14:creationId xmlns:p14="http://schemas.microsoft.com/office/powerpoint/2010/main" val="17340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-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33" y="1825624"/>
            <a:ext cx="4207934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groups:</a:t>
            </a:r>
          </a:p>
          <a:p>
            <a:pPr lvl="1"/>
            <a:r>
              <a:rPr lang="en-US" dirty="0" smtClean="0"/>
              <a:t>Non-summer weekdays</a:t>
            </a:r>
          </a:p>
          <a:p>
            <a:pPr lvl="1"/>
            <a:r>
              <a:rPr lang="en-US" dirty="0" smtClean="0"/>
              <a:t>Non-summer weekends + summer sales</a:t>
            </a:r>
          </a:p>
          <a:p>
            <a:r>
              <a:rPr lang="en-US" dirty="0" smtClean="0"/>
              <a:t>Very few counts in between the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1291960"/>
            <a:ext cx="6874934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Seasonal Decomposition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an obvious trend; downwards trend in each quarter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2370667"/>
            <a:ext cx="8009856" cy="44195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56931" y="4859867"/>
            <a:ext cx="609600" cy="321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56931" y="5804430"/>
            <a:ext cx="609600" cy="321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365" y="4171156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Confirm the </a:t>
            </a:r>
            <a:r>
              <a:rPr lang="en-US" smtClean="0"/>
              <a:t>weekly seasonal behavior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984" y="5131221"/>
            <a:ext cx="2425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Residual plots too regular; non-stationary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Exploration </a:t>
            </a:r>
            <a:r>
              <a:rPr lang="mr-IN" dirty="0" smtClean="0"/>
              <a:t>–</a:t>
            </a:r>
            <a:r>
              <a:rPr lang="en-US" dirty="0" smtClean="0"/>
              <a:t> Time Series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time series data set</a:t>
            </a:r>
          </a:p>
          <a:p>
            <a:pPr lvl="1"/>
            <a:r>
              <a:rPr lang="en-US" dirty="0" smtClean="0"/>
              <a:t>3 features; 2 are time based feature</a:t>
            </a:r>
          </a:p>
          <a:p>
            <a:pPr lvl="1"/>
            <a:r>
              <a:rPr lang="en-US" dirty="0" smtClean="0"/>
              <a:t>Most common AR, MA, or Seasonal ARIMA models</a:t>
            </a:r>
          </a:p>
          <a:p>
            <a:pPr lvl="1"/>
            <a:r>
              <a:rPr lang="en-US" dirty="0" smtClean="0"/>
              <a:t>Tree based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9" y="4331368"/>
            <a:ext cx="7550161" cy="18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2672292"/>
            <a:ext cx="4588935" cy="78210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Dickey-Fuller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rolling mean changes a lot with time? -&gt; Non-stationary</a:t>
            </a:r>
          </a:p>
          <a:p>
            <a:r>
              <a:rPr lang="en-US" dirty="0" smtClean="0"/>
              <a:t>Does rolling standard deviation varies a lot with time? Non-stationary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14" y="3132667"/>
            <a:ext cx="8356937" cy="336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" y="4013200"/>
            <a:ext cx="3121777" cy="14287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93700" y="4913838"/>
            <a:ext cx="31217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3700" y="4360385"/>
            <a:ext cx="31217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Dickey-Fuller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5% confidence test tells us it is not stationary</a:t>
            </a:r>
          </a:p>
          <a:p>
            <a:pPr lvl="1"/>
            <a:r>
              <a:rPr lang="en-US" dirty="0" smtClean="0"/>
              <a:t>Test statistics &gt; 5% confidence</a:t>
            </a:r>
          </a:p>
          <a:p>
            <a:r>
              <a:rPr lang="en-US" dirty="0" smtClean="0"/>
              <a:t>Same for all other categories!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9" y="3364605"/>
            <a:ext cx="9499600" cy="34622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6401" y="4318000"/>
            <a:ext cx="2540000" cy="2508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-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366" y="1910292"/>
            <a:ext cx="666326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Inversed(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inverse </a:t>
            </a:r>
            <a:r>
              <a:rPr lang="en-US" b="1" i="1" smtClean="0">
                <a:solidFill>
                  <a:srgbClr val="FF0000"/>
                </a:solidFill>
              </a:rPr>
              <a:t>hyperbolic </a:t>
            </a:r>
            <a:r>
              <a:rPr lang="en-US" b="1" i="1" smtClean="0">
                <a:solidFill>
                  <a:srgbClr val="FF0000"/>
                </a:solidFill>
              </a:rPr>
              <a:t>sine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Diff(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detrend</a:t>
            </a:r>
            <a:r>
              <a:rPr lang="en-US" b="1" i="1" dirty="0" smtClean="0">
                <a:solidFill>
                  <a:srgbClr val="FF0000"/>
                </a:solidFill>
              </a:rPr>
              <a:t>, shift by 1 day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Diff(Inversed( ))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shift by 7 days</a:t>
            </a:r>
            <a:endParaRPr lang="en-US" b="1" i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- Transformations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92153"/>
              </p:ext>
            </p:extLst>
          </p:nvPr>
        </p:nvGraphicFramePr>
        <p:xfrm>
          <a:off x="510571" y="4165283"/>
          <a:ext cx="1117085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414"/>
                <a:gridCol w="1336675"/>
                <a:gridCol w="1336675"/>
                <a:gridCol w="1336675"/>
                <a:gridCol w="1336675"/>
                <a:gridCol w="1336675"/>
                <a:gridCol w="1336675"/>
                <a:gridCol w="148939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Mean(test</a:t>
                      </a:r>
                      <a:r>
                        <a:rPr lang="en-US" baseline="0" dirty="0" smtClean="0"/>
                        <a:t> stat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62752" y="2618528"/>
                <a:ext cx="7766957" cy="787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 smtClean="0"/>
                  <a:t>Mean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2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32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𝑜𝑏𝑠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. 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𝑡𝑒𝑠𝑡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𝑠𝑡𝑎𝑡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 −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𝑡𝑟𝑎𝑛𝑠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. 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𝑡𝑒𝑠𝑡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</a:rPr>
                              <m:t>𝑠𝑡𝑎𝑡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𝐴𝑙𝑙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𝑐𝑎𝑡𝑒𝑔𝑜𝑟𝑖𝑒𝑠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752" y="2618528"/>
                <a:ext cx="7766957" cy="787395"/>
              </a:xfrm>
              <a:prstGeom prst="rect">
                <a:avLst/>
              </a:prstGeom>
              <a:blipFill rotWithShape="0">
                <a:blip r:embed="rId2"/>
                <a:stretch>
                  <a:fillRect l="-3137"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9" idx="0"/>
          </p:cNvCxnSpPr>
          <p:nvPr/>
        </p:nvCxnSpPr>
        <p:spPr>
          <a:xfrm flipH="1" flipV="1">
            <a:off x="9224211" y="5037221"/>
            <a:ext cx="746951" cy="857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60895" y="5895102"/>
            <a:ext cx="342053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Larger values means more confident the curve </a:t>
            </a:r>
            <a:r>
              <a:rPr lang="en-US" smtClean="0"/>
              <a:t>is stationary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5998" y="3994484"/>
            <a:ext cx="5710991" cy="1042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550" y="5651739"/>
            <a:ext cx="434751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will do further testing on these because:</a:t>
            </a:r>
          </a:p>
          <a:p>
            <a:pPr marL="342900" indent="-342900">
              <a:buAutoNum type="arabicParenR"/>
            </a:pPr>
            <a:r>
              <a:rPr lang="en-US" dirty="0" smtClean="0"/>
              <a:t>There is definitely a seasonal effect</a:t>
            </a:r>
          </a:p>
          <a:p>
            <a:pPr marL="342900" indent="-342900">
              <a:buAutoNum type="arabicParenR"/>
            </a:pPr>
            <a:r>
              <a:rPr lang="en-US" dirty="0" smtClean="0"/>
              <a:t>These 4 has good test statistics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5445061" y="5037221"/>
            <a:ext cx="2389726" cy="10761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45769" y="2065144"/>
            <a:ext cx="0" cy="5651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34663" y="1736854"/>
            <a:ext cx="25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3386667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5"/>
          </a:xfrm>
        </p:spPr>
        <p:txBody>
          <a:bodyPr>
            <a:normAutofit/>
          </a:bodyPr>
          <a:lstStyle/>
          <a:p>
            <a:r>
              <a:rPr lang="en-US" b="1" dirty="0" smtClean="0"/>
              <a:t>Need to grid search for the best p, q, P, &amp; Q values, but we want to know what range to search for</a:t>
            </a:r>
          </a:p>
          <a:p>
            <a:r>
              <a:rPr lang="en-US" b="1" dirty="0" smtClean="0"/>
              <a:t>ACF/PACF plots tells us the range</a:t>
            </a:r>
          </a:p>
          <a:p>
            <a:r>
              <a:rPr lang="en-US" b="1" dirty="0" smtClean="0"/>
              <a:t>We will plot ACF/PACF for these: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pPr lvl="1"/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483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" y="2052614"/>
            <a:ext cx="5611605" cy="411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614"/>
            <a:ext cx="5611609" cy="411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168401" y="3234267"/>
            <a:ext cx="474132" cy="6942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762" y="2864935"/>
            <a:ext cx="29001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Clear cut off -&gt; MA(1)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882063" y="3028267"/>
            <a:ext cx="357487" cy="553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39550" y="2534652"/>
            <a:ext cx="333612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tail off? </a:t>
            </a:r>
          </a:p>
          <a:p>
            <a:r>
              <a:rPr lang="en-US" dirty="0"/>
              <a:t>Or ACF cut at 2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That’s why need grid search.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 flipH="1">
            <a:off x="7106993" y="3457982"/>
            <a:ext cx="1800621" cy="18198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Statistical Testing </a:t>
            </a:r>
            <a:r>
              <a:rPr lang="mr-IN" dirty="0" smtClean="0"/>
              <a:t>–</a:t>
            </a:r>
            <a:r>
              <a:rPr lang="en-US" dirty="0" smtClean="0"/>
              <a:t> ACF/PACF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see mostly both plots tail off</a:t>
            </a:r>
          </a:p>
          <a:p>
            <a:r>
              <a:rPr lang="en-US" dirty="0" smtClean="0"/>
              <a:t>Some are not clear, need grid search</a:t>
            </a:r>
          </a:p>
          <a:p>
            <a:r>
              <a:rPr lang="en-US" dirty="0" smtClean="0"/>
              <a:t>Some have cut at most order of 1 or 2, so grid search range is 0~2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18" y="3438532"/>
            <a:ext cx="4418390" cy="3239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214" y="4408675"/>
            <a:ext cx="287443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Both tail off? </a:t>
            </a:r>
          </a:p>
          <a:p>
            <a:r>
              <a:rPr lang="en-US" dirty="0" smtClean="0"/>
              <a:t>Or ACF cut at 2?</a:t>
            </a:r>
          </a:p>
          <a:p>
            <a:endParaRPr lang="en-US" dirty="0" smtClean="0"/>
          </a:p>
          <a:p>
            <a:r>
              <a:rPr lang="en-US" dirty="0" smtClean="0"/>
              <a:t>That’s why need grid search.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4969646" y="4849586"/>
            <a:ext cx="1257014" cy="1592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3532430" y="5609004"/>
            <a:ext cx="2694230" cy="8108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3815028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Model Building </a:t>
            </a:r>
            <a:r>
              <a:rPr lang="mr-IN" dirty="0" smtClean="0"/>
              <a:t>–</a:t>
            </a:r>
            <a:r>
              <a:rPr lang="en-US" dirty="0" smtClean="0"/>
              <a:t> Summary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</a:t>
            </a:r>
            <a:r>
              <a:rPr lang="en-US" b="1" dirty="0" err="1" smtClean="0"/>
              <a:t>obs</a:t>
            </a:r>
            <a:r>
              <a:rPr lang="en-US" b="1" dirty="0" smtClean="0"/>
              <a:t>)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Seasonal(Inversed(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 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Seasonal(Diff(Inversed( )))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326466"/>
            <a:ext cx="9867900" cy="171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7067" y="5130800"/>
            <a:ext cx="4284133" cy="440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245600" y="3979333"/>
            <a:ext cx="33867" cy="10329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51914" y="3520887"/>
            <a:ext cx="371081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Grid search to minimize AIC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121293" y="4907612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2872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4363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0436" y="4902470"/>
            <a:ext cx="232992" cy="28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3778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5001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28269" y="4517214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40490" y="4126468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67053" y="4520537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9274" y="4129791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95395" y="4544196"/>
            <a:ext cx="0" cy="379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07616" y="4153450"/>
            <a:ext cx="375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427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Model Building </a:t>
            </a:r>
            <a:r>
              <a:rPr lang="mr-IN" dirty="0" smtClean="0"/>
              <a:t>–</a:t>
            </a:r>
            <a:r>
              <a:rPr lang="en-US" dirty="0" smtClean="0"/>
              <a:t> Compare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category (A) for example</a:t>
            </a:r>
          </a:p>
          <a:p>
            <a:pPr lvl="1"/>
            <a:r>
              <a:rPr lang="en-US" dirty="0" smtClean="0"/>
              <a:t>Inversed result is always better than observed</a:t>
            </a:r>
          </a:p>
          <a:p>
            <a:pPr lvl="1"/>
            <a:r>
              <a:rPr lang="en-US" dirty="0" smtClean="0"/>
              <a:t>De-trending didn’t make much difference </a:t>
            </a:r>
            <a:r>
              <a:rPr lang="mr-IN" dirty="0" smtClean="0"/>
              <a:t>–</a:t>
            </a:r>
            <a:r>
              <a:rPr lang="en-US" dirty="0" smtClean="0"/>
              <a:t> shift by 1 day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7860"/>
              </p:ext>
            </p:extLst>
          </p:nvPr>
        </p:nvGraphicFramePr>
        <p:xfrm>
          <a:off x="838200" y="4148347"/>
          <a:ext cx="10515601" cy="1503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AIC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Category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1099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SARIMA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(1, 0, 2)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(2, 1, 1, 7)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(1, 0, 2)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(0, 1, 1, 7)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(1, 1, 1)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(2, 1, 1, 7)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(0, 1, 2)</a:t>
                      </a:r>
                    </a:p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(0, 1, 1, 7)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6031832" y="3882189"/>
            <a:ext cx="1187115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25853" y="3882189"/>
            <a:ext cx="946484" cy="8850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6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Model Building </a:t>
            </a:r>
            <a:r>
              <a:rPr lang="mr-IN" dirty="0" smtClean="0"/>
              <a:t>–</a:t>
            </a:r>
            <a:r>
              <a:rPr lang="en-US" dirty="0" smtClean="0"/>
              <a:t> Diagnostic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" y="1400812"/>
            <a:ext cx="6242815" cy="2743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3981240"/>
            <a:ext cx="6242815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136" y="5064894"/>
            <a:ext cx="2015067" cy="370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Seasonal(observed)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2603" y="2924813"/>
            <a:ext cx="26744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Seasonal(Inversed( ))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2267" y="4301067"/>
            <a:ext cx="0" cy="7638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979408" y="3311453"/>
            <a:ext cx="0" cy="7648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95600" y="3674533"/>
            <a:ext cx="3251200" cy="220133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32463" y="5179699"/>
            <a:ext cx="24948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Inversed does not have good residuals, even though its AIC/BIC is much 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4272228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94175" cy="1325563"/>
          </a:xfrm>
        </p:spPr>
        <p:txBody>
          <a:bodyPr/>
          <a:lstStyle/>
          <a:p>
            <a:r>
              <a:rPr lang="en-US" dirty="0" smtClean="0"/>
              <a:t>5) Forecasting (Category </a:t>
            </a:r>
            <a:r>
              <a:rPr lang="en-US" smtClean="0"/>
              <a:t>F) </a:t>
            </a:r>
            <a:r>
              <a:rPr lang="mr-IN" dirty="0" smtClean="0"/>
              <a:t>–</a:t>
            </a:r>
            <a:r>
              <a:rPr lang="en-US" dirty="0" smtClean="0"/>
              <a:t> Compare Models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1690688"/>
            <a:ext cx="5573446" cy="22860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6" y="4339166"/>
            <a:ext cx="5573445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690688"/>
            <a:ext cx="5573444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2268" y="175075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/>
              <a:t>O</a:t>
            </a:r>
            <a:r>
              <a:rPr lang="en-US" sz="2800" dirty="0" err="1" smtClean="0"/>
              <a:t>bs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223649" y="1789875"/>
            <a:ext cx="229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</a:t>
            </a:r>
            <a:r>
              <a:rPr lang="en-US" sz="2800" dirty="0" err="1" smtClean="0"/>
              <a:t>Inv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72268" y="4414040"/>
            <a:ext cx="21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Season(Diff)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08" y="4414040"/>
            <a:ext cx="5560769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98109" y="4529941"/>
            <a:ext cx="323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Season(Diff(</a:t>
            </a:r>
            <a:r>
              <a:rPr lang="en-US" sz="2800" dirty="0" err="1" smtClean="0"/>
              <a:t>Inv</a:t>
            </a:r>
            <a:r>
              <a:rPr lang="en-US" sz="2800" dirty="0" smtClean="0"/>
              <a:t>))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32400" y="3352800"/>
            <a:ext cx="0" cy="1845733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074400" y="3491173"/>
            <a:ext cx="0" cy="1845733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60803" y="4011360"/>
            <a:ext cx="130386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Reasonable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211733" y="4011360"/>
            <a:ext cx="17030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Un-reasonable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5733" y="1825626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</a:t>
            </a:r>
            <a:r>
              <a:rPr lang="mr-IN" dirty="0" smtClean="0"/>
              <a:t>–</a:t>
            </a:r>
            <a:r>
              <a:rPr lang="en-US" dirty="0" smtClean="0"/>
              <a:t> 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Lesson: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nverse hyperbolic sine gave really good AIC, but in reality it’s not true</a:t>
            </a:r>
          </a:p>
          <a:p>
            <a:pPr lvl="1"/>
            <a:r>
              <a:rPr lang="en-US" dirty="0" smtClean="0"/>
              <a:t>Inversing also gave much better stationary test result</a:t>
            </a:r>
          </a:p>
          <a:p>
            <a:pPr lvl="1"/>
            <a:r>
              <a:rPr lang="en-US" dirty="0" smtClean="0"/>
              <a:t>Recall: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2035"/>
              </p:ext>
            </p:extLst>
          </p:nvPr>
        </p:nvGraphicFramePr>
        <p:xfrm>
          <a:off x="838200" y="2840413"/>
          <a:ext cx="10515601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 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23562"/>
              </p:ext>
            </p:extLst>
          </p:nvPr>
        </p:nvGraphicFramePr>
        <p:xfrm>
          <a:off x="690185" y="5550318"/>
          <a:ext cx="1117085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414"/>
                <a:gridCol w="1336675"/>
                <a:gridCol w="1336675"/>
                <a:gridCol w="1336675"/>
                <a:gridCol w="1336675"/>
                <a:gridCol w="1336675"/>
                <a:gridCol w="1336675"/>
                <a:gridCol w="148939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Mean(test</a:t>
                      </a:r>
                      <a:r>
                        <a:rPr lang="en-US" baseline="0" dirty="0" smtClean="0"/>
                        <a:t> stat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2057" y="1723468"/>
                <a:ext cx="6307111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𝑇𝑜𝑡𝑎𝑙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𝑅𝑀𝑆𝐸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𝑅𝑀𝑆𝐸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𝑓𝑟𝑜𝑚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𝐶𝑎𝑡𝑒𝑔𝑜𝑟𝑖𝑒𝑠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057" y="1723468"/>
                <a:ext cx="6307111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11006666" y="6102556"/>
            <a:ext cx="0" cy="443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383813" y="6142508"/>
            <a:ext cx="0" cy="443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80014" y="2728585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59561" y="2670829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(Site A) </a:t>
            </a:r>
            <a:r>
              <a:rPr lang="mr-IN" dirty="0" smtClean="0"/>
              <a:t>–</a:t>
            </a:r>
            <a:r>
              <a:rPr lang="en-US" dirty="0" smtClean="0"/>
              <a:t> Total Forecast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6" y="1561938"/>
            <a:ext cx="9269186" cy="3599205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51945"/>
              </p:ext>
            </p:extLst>
          </p:nvPr>
        </p:nvGraphicFramePr>
        <p:xfrm>
          <a:off x="838199" y="5610927"/>
          <a:ext cx="10515601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  <a:gridCol w="2152042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In Sample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22,448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228,504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80013" y="5499099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59560" y="5441343"/>
            <a:ext cx="1337733" cy="113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Forecasting (Site A)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3190" y="1690688"/>
            <a:ext cx="10515600" cy="222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b="1" i="1" dirty="0"/>
              <a:t>A), B), E), H), N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b="1" i="1" dirty="0" smtClean="0"/>
              <a:t> </a:t>
            </a:r>
            <a:r>
              <a:rPr lang="cs-CZ" sz="1800" dirty="0"/>
              <a:t>(1, 1, 1)</a:t>
            </a:r>
            <a:r>
              <a:rPr lang="cs-CZ" sz="1800" dirty="0" err="1"/>
              <a:t>x</a:t>
            </a:r>
            <a:r>
              <a:rPr lang="cs-CZ" sz="1800" dirty="0"/>
              <a:t>(2, 1, 1, 7)  </a:t>
            </a:r>
          </a:p>
          <a:p>
            <a:r>
              <a:rPr lang="cs-CZ" sz="1800" b="1" i="1" dirty="0"/>
              <a:t>C), M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dirty="0" smtClean="0"/>
              <a:t> </a:t>
            </a:r>
            <a:r>
              <a:rPr lang="cs-CZ" sz="1800" dirty="0"/>
              <a:t>(2, 1, 1)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r>
              <a:rPr lang="mr-IN" sz="1800" b="1" i="1" dirty="0"/>
              <a:t>D), </a:t>
            </a:r>
            <a:r>
              <a:rPr lang="mr-IN" sz="1800" b="1" i="1" dirty="0" err="1"/>
              <a:t>F</a:t>
            </a:r>
            <a:r>
              <a:rPr lang="mr-IN" sz="1800" b="1" i="1" dirty="0" smtClean="0"/>
              <a:t>),</a:t>
            </a:r>
            <a:r>
              <a:rPr lang="en-US" sz="1800" b="1" i="1" dirty="0" smtClean="0"/>
              <a:t> </a:t>
            </a:r>
            <a:r>
              <a:rPr lang="mr-IN" sz="1800" b="1" i="1" dirty="0" err="1" smtClean="0"/>
              <a:t>G</a:t>
            </a:r>
            <a:r>
              <a:rPr lang="mr-IN" sz="1800" b="1" i="1" dirty="0"/>
              <a:t>), I), </a:t>
            </a:r>
            <a:r>
              <a:rPr lang="mr-IN" sz="1800" b="1" i="1" dirty="0" err="1"/>
              <a:t>K</a:t>
            </a:r>
            <a:r>
              <a:rPr lang="mr-IN" sz="1800" b="1" i="1" dirty="0"/>
              <a:t>), L), </a:t>
            </a:r>
            <a:r>
              <a:rPr lang="mr-IN" sz="1800" b="1" i="1" dirty="0" err="1"/>
              <a:t>O</a:t>
            </a:r>
            <a:r>
              <a:rPr lang="mr-IN" sz="1800" b="1" i="1" dirty="0" smtClean="0"/>
              <a:t>)</a:t>
            </a:r>
            <a:r>
              <a:rPr lang="en-US" sz="1800" b="1" i="1" dirty="0" smtClean="0"/>
              <a:t> </a:t>
            </a:r>
            <a:r>
              <a:rPr lang="mr-IN" sz="1800" b="1" i="1" dirty="0" smtClean="0"/>
              <a:t>–</a:t>
            </a:r>
            <a:r>
              <a:rPr lang="mr-IN" sz="1800" dirty="0" smtClean="0"/>
              <a:t> </a:t>
            </a:r>
            <a:r>
              <a:rPr lang="mr-IN" sz="1800" dirty="0"/>
              <a:t>(1, 1, 1)</a:t>
            </a:r>
            <a:r>
              <a:rPr lang="mr-IN" sz="1800" dirty="0" err="1"/>
              <a:t>x</a:t>
            </a:r>
            <a:r>
              <a:rPr lang="mr-IN" sz="1800" dirty="0"/>
              <a:t>(1, 1, 1, 7)</a:t>
            </a:r>
          </a:p>
          <a:p>
            <a:r>
              <a:rPr lang="cs-CZ" sz="1800" b="1" i="1" dirty="0"/>
              <a:t>P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dirty="0" smtClean="0"/>
              <a:t> </a:t>
            </a:r>
            <a:r>
              <a:rPr lang="cs-CZ" sz="1800" dirty="0"/>
              <a:t>(0, 1, 2)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r>
              <a:rPr lang="cs-CZ" sz="1800" b="1" i="1" dirty="0" err="1"/>
              <a:t>Q</a:t>
            </a:r>
            <a:r>
              <a:rPr lang="cs-CZ" sz="1800" b="1" i="1" dirty="0" smtClean="0"/>
              <a:t>) </a:t>
            </a:r>
            <a:r>
              <a:rPr lang="mr-IN" sz="1800" b="1" i="1" dirty="0" smtClean="0"/>
              <a:t>–</a:t>
            </a:r>
            <a:r>
              <a:rPr lang="cs-CZ" sz="1800" dirty="0" smtClean="0"/>
              <a:t> </a:t>
            </a:r>
            <a:r>
              <a:rPr lang="cs-CZ" sz="1800" dirty="0"/>
              <a:t>(2, 1, 2)</a:t>
            </a:r>
            <a:r>
              <a:rPr lang="cs-CZ" sz="1800" dirty="0" err="1"/>
              <a:t>x</a:t>
            </a:r>
            <a:r>
              <a:rPr lang="cs-CZ" sz="1800" dirty="0"/>
              <a:t>(2, 1, 1, 7)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2" y="3162192"/>
            <a:ext cx="8655385" cy="3572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3936" y="2829232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Seasonal(Diff)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(Site A) </a:t>
            </a:r>
            <a:r>
              <a:rPr lang="mr-IN" dirty="0" smtClean="0"/>
              <a:t>–</a:t>
            </a:r>
            <a:r>
              <a:rPr lang="en-US" dirty="0" smtClean="0"/>
              <a:t> Relative Contribution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3" y="1540933"/>
            <a:ext cx="8714881" cy="37288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4" y="5405261"/>
            <a:ext cx="4910666" cy="13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Forecasting (Site B) </a:t>
            </a:r>
            <a:r>
              <a:rPr lang="mr-IN" dirty="0" smtClean="0"/>
              <a:t>–</a:t>
            </a:r>
            <a:r>
              <a:rPr lang="en-US" dirty="0" smtClean="0"/>
              <a:t> Total Forecast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4615"/>
            <a:ext cx="10515600" cy="411130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90723"/>
              </p:ext>
            </p:extLst>
          </p:nvPr>
        </p:nvGraphicFramePr>
        <p:xfrm>
          <a:off x="2032000" y="189923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Obs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Season(</a:t>
                      </a:r>
                      <a:r>
                        <a:rPr lang="en-US" dirty="0" err="1" smtClean="0"/>
                        <a:t>Inv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2514.16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2887.88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Forecasting (Site B)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Final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96" y="3304674"/>
            <a:ext cx="8739688" cy="3416970"/>
          </a:xfr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53190" y="1690688"/>
            <a:ext cx="10515600" cy="3739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1800" b="1" i="1" dirty="0" err="1"/>
              <a:t>A</a:t>
            </a:r>
            <a:r>
              <a:rPr lang="mr-IN" sz="1800" b="1" i="1" dirty="0"/>
              <a:t>), </a:t>
            </a:r>
            <a:r>
              <a:rPr lang="mr-IN" sz="1800" b="1" i="1" dirty="0" err="1"/>
              <a:t>B</a:t>
            </a:r>
            <a:r>
              <a:rPr lang="mr-IN" sz="1800" b="1" i="1" dirty="0"/>
              <a:t>), I), M), </a:t>
            </a:r>
            <a:r>
              <a:rPr lang="mr-IN" sz="1800" b="1" i="1" dirty="0" err="1"/>
              <a:t>N</a:t>
            </a:r>
            <a:r>
              <a:rPr lang="mr-IN" sz="1800" b="1" i="1" dirty="0"/>
              <a:t>), </a:t>
            </a:r>
            <a:r>
              <a:rPr lang="mr-IN" sz="1800" b="1" i="1" dirty="0" err="1"/>
              <a:t>O</a:t>
            </a:r>
            <a:r>
              <a:rPr lang="mr-IN" sz="1800" b="1" i="1" dirty="0"/>
              <a:t>) </a:t>
            </a:r>
            <a:r>
              <a:rPr lang="mr-IN" sz="1800" dirty="0"/>
              <a:t>(1, 0, 2)</a:t>
            </a:r>
            <a:r>
              <a:rPr lang="mr-IN" sz="1800" dirty="0" err="1"/>
              <a:t>x</a:t>
            </a:r>
            <a:r>
              <a:rPr lang="mr-IN" sz="1800" dirty="0"/>
              <a:t>(0, 1, 1, 7)</a:t>
            </a:r>
          </a:p>
          <a:p>
            <a:r>
              <a:rPr lang="fi-FI" sz="1800" b="1" i="1" dirty="0"/>
              <a:t>C) </a:t>
            </a:r>
            <a:r>
              <a:rPr lang="fi-FI" sz="1800" dirty="0"/>
              <a:t>(1, 0, 0)x(0, 1, 1, 7)</a:t>
            </a:r>
            <a:endParaRPr lang="fi-FI" sz="1800" b="1" i="1" dirty="0"/>
          </a:p>
          <a:p>
            <a:r>
              <a:rPr lang="is-IS" sz="1800" b="1" i="1" dirty="0"/>
              <a:t>D), L) </a:t>
            </a:r>
            <a:r>
              <a:rPr lang="is-IS" sz="1800" dirty="0"/>
              <a:t>(2, 0, 2)x(1, 1, 1, 7)</a:t>
            </a:r>
            <a:endParaRPr lang="is-IS" sz="1800" b="1" i="1" dirty="0"/>
          </a:p>
          <a:p>
            <a:r>
              <a:rPr lang="cs-CZ" sz="1800" b="1" i="1" dirty="0"/>
              <a:t>E)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(2, 1, 1, 7)</a:t>
            </a:r>
            <a:endParaRPr lang="cs-CZ" sz="1800" b="1" i="1" dirty="0"/>
          </a:p>
          <a:p>
            <a:r>
              <a:rPr lang="is-IS" sz="1800" b="1" i="1" dirty="0"/>
              <a:t>F) </a:t>
            </a:r>
            <a:r>
              <a:rPr lang="is-IS" sz="1800" dirty="0"/>
              <a:t>(2, 0, 2)x(0, 1, 2, 7)</a:t>
            </a:r>
            <a:endParaRPr lang="is-IS" sz="1800" b="1" i="1" dirty="0"/>
          </a:p>
          <a:p>
            <a:r>
              <a:rPr lang="fi-FI" sz="1800" b="1" i="1" dirty="0"/>
              <a:t>G), H) </a:t>
            </a:r>
            <a:r>
              <a:rPr lang="fi-FI" sz="1800" dirty="0"/>
              <a:t>(2, 0, 0)x(0, 1, 1, 7)</a:t>
            </a:r>
            <a:endParaRPr lang="fi-FI" sz="1800" b="1" i="1" dirty="0"/>
          </a:p>
          <a:p>
            <a:r>
              <a:rPr lang="fi-FI" sz="1800" b="1" i="1" dirty="0"/>
              <a:t>K) </a:t>
            </a:r>
            <a:r>
              <a:rPr lang="fi-FI" sz="1800" dirty="0"/>
              <a:t>(0, 0, 1)x(0, 1, 1, 7)</a:t>
            </a:r>
            <a:endParaRPr lang="fi-FI" sz="1800" b="1" i="1" dirty="0"/>
          </a:p>
          <a:p>
            <a:r>
              <a:rPr lang="cs-CZ" sz="1800" b="1" i="1" dirty="0" err="1"/>
              <a:t>Q</a:t>
            </a:r>
            <a:r>
              <a:rPr lang="cs-CZ" sz="1800" b="1" i="1" dirty="0"/>
              <a:t>) </a:t>
            </a:r>
            <a:r>
              <a:rPr lang="cs-CZ" sz="1800" dirty="0"/>
              <a:t>(1, 0, 2)</a:t>
            </a:r>
            <a:r>
              <a:rPr lang="cs-CZ" sz="1800" dirty="0" err="1"/>
              <a:t>x</a:t>
            </a:r>
            <a:r>
              <a:rPr lang="cs-CZ" sz="1800" dirty="0"/>
              <a:t>(1, 1, 1, 7)</a:t>
            </a:r>
          </a:p>
          <a:p>
            <a:endParaRPr lang="cs-CZ" sz="1800" dirty="0" smtClean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150769" y="3022809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Seasonal(</a:t>
            </a:r>
            <a:r>
              <a:rPr lang="en-US" dirty="0" err="1" smtClean="0"/>
              <a:t>Obs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dirty="0" smtClean="0"/>
              <a:t>Forecasting (Site B) </a:t>
            </a:r>
            <a:r>
              <a:rPr lang="mr-IN" dirty="0"/>
              <a:t>–</a:t>
            </a:r>
            <a:r>
              <a:rPr lang="en-US" dirty="0"/>
              <a:t> Relative Contribution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1" y="1690687"/>
            <a:ext cx="8762040" cy="37490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50" y="5515927"/>
            <a:ext cx="5943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315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864" y="4695562"/>
            <a:ext cx="4588935" cy="3725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stationary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Can We </a:t>
            </a:r>
            <a:r>
              <a:rPr lang="en-US" dirty="0"/>
              <a:t>D</a:t>
            </a:r>
            <a:r>
              <a:rPr lang="en-US" dirty="0" smtClean="0"/>
              <a:t>o </a:t>
            </a:r>
            <a:r>
              <a:rPr lang="en-US" dirty="0"/>
              <a:t>B</a:t>
            </a:r>
            <a:r>
              <a:rPr lang="en-US" dirty="0" smtClean="0"/>
              <a:t>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More </a:t>
            </a:r>
            <a:r>
              <a:rPr lang="en-US" b="1" dirty="0"/>
              <a:t>data: </a:t>
            </a:r>
            <a:r>
              <a:rPr lang="en-US" dirty="0"/>
              <a:t>if we have 5 years of data, we can definitely build more accurate </a:t>
            </a:r>
            <a:r>
              <a:rPr lang="en-US" dirty="0" smtClean="0"/>
              <a:t>models</a:t>
            </a:r>
            <a:endParaRPr lang="en-US" dirty="0"/>
          </a:p>
          <a:p>
            <a:r>
              <a:rPr lang="en-US" b="1" dirty="0" smtClean="0"/>
              <a:t>More features:</a:t>
            </a:r>
          </a:p>
          <a:p>
            <a:pPr lvl="1"/>
            <a:r>
              <a:rPr lang="en-US" dirty="0" smtClean="0"/>
              <a:t>weather data</a:t>
            </a:r>
          </a:p>
          <a:p>
            <a:pPr lvl="1"/>
            <a:r>
              <a:rPr lang="en-US" dirty="0" smtClean="0"/>
              <a:t>promotion </a:t>
            </a:r>
            <a:r>
              <a:rPr lang="en-US" dirty="0"/>
              <a:t>or </a:t>
            </a:r>
            <a:r>
              <a:rPr lang="en-US" dirty="0" smtClean="0"/>
              <a:t>not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competitors </a:t>
            </a:r>
            <a:r>
              <a:rPr lang="en-US" dirty="0" smtClean="0"/>
              <a:t>nearby</a:t>
            </a:r>
            <a:endParaRPr lang="en-US" b="1" dirty="0"/>
          </a:p>
          <a:p>
            <a:r>
              <a:rPr lang="en-US" b="1" dirty="0" smtClean="0"/>
              <a:t>Diff </a:t>
            </a:r>
            <a:r>
              <a:rPr lang="en-US" b="1" dirty="0"/>
              <a:t>models: </a:t>
            </a:r>
            <a:r>
              <a:rPr lang="en-US" dirty="0"/>
              <a:t>we could try </a:t>
            </a:r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6267450" y="4572000"/>
            <a:ext cx="1333500" cy="438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Feature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" y="3481137"/>
            <a:ext cx="10423306" cy="2791326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5919537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210926" y="2943724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9833810" y="290362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788315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538" y="2473437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Summer or not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9191" y="2669953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 of week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29724" y="2462101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Extracted Month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20649" y="2289839"/>
            <a:ext cx="11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Day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3916" y="291164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3634" y="2292038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Date becomes sequence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03033" y="2473437"/>
            <a:ext cx="0" cy="11359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25516" y="1805274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Encoding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Format </a:t>
            </a:r>
            <a:r>
              <a:rPr lang="en-US" sz="2600" b="1" dirty="0"/>
              <a:t>'date' column to proper format</a:t>
            </a:r>
            <a:r>
              <a:rPr lang="en-US" sz="2600" b="1" dirty="0" smtClean="0"/>
              <a:t>¶</a:t>
            </a:r>
          </a:p>
          <a:p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9501"/>
            <a:ext cx="10874326" cy="312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7997" y="4780547"/>
            <a:ext cx="4149969" cy="197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8" y="1690688"/>
            <a:ext cx="6747043" cy="318782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8" y="5260474"/>
            <a:ext cx="10769600" cy="1104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97768" y="4748463"/>
            <a:ext cx="385011" cy="5120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58362" y="4813487"/>
            <a:ext cx="385011" cy="5120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756928" y="4748462"/>
            <a:ext cx="385011" cy="5120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r>
              <a:rPr lang="en-US" dirty="0" smtClean="0"/>
              <a:t> Forecast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0855"/>
            <a:ext cx="10515600" cy="4298777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5305"/>
              </p:ext>
            </p:extLst>
          </p:nvPr>
        </p:nvGraphicFramePr>
        <p:xfrm>
          <a:off x="1914220" y="5836399"/>
          <a:ext cx="8363559" cy="86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422"/>
                <a:gridCol w="1931379"/>
                <a:gridCol w="1931379"/>
                <a:gridCol w="1931379"/>
              </a:tblGrid>
              <a:tr h="431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Sea(Diff)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</a:tr>
              <a:tr h="431959">
                <a:tc>
                  <a:txBody>
                    <a:bodyPr/>
                    <a:lstStyle/>
                    <a:p>
                      <a:r>
                        <a:rPr lang="en-US" dirty="0" smtClean="0"/>
                        <a:t>Total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17,051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2,865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6) Improvement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9" y="2931659"/>
            <a:ext cx="9269186" cy="3599205"/>
          </a:xfrm>
        </p:spPr>
      </p:pic>
      <p:sp>
        <p:nvSpPr>
          <p:cNvPr id="8" name="Left Arrow 7"/>
          <p:cNvSpPr/>
          <p:nvPr/>
        </p:nvSpPr>
        <p:spPr>
          <a:xfrm>
            <a:off x="10322376" y="5876407"/>
            <a:ext cx="1058636" cy="31024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0338705" y="3089665"/>
            <a:ext cx="1058636" cy="310243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Merge 2 SARIMA models</a:t>
            </a:r>
          </a:p>
          <a:p>
            <a:r>
              <a:rPr lang="en-US" smtClean="0"/>
              <a:t>Stack XGBoost with SARIMA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solidFill>
            <a:schemeClr val="bg1">
              <a:alpha val="77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15374"/>
            <a:ext cx="10515600" cy="282725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br>
              <a:rPr lang="en-US" sz="6000" b="1" dirty="0" smtClean="0"/>
            </a:b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000" b="1" dirty="0" smtClean="0"/>
              <a:t>Questions?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38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2 SARIMA models</a:t>
            </a:r>
          </a:p>
          <a:p>
            <a:r>
              <a:rPr lang="en-US" dirty="0" smtClean="0"/>
              <a:t>Stack </a:t>
            </a:r>
            <a:r>
              <a:rPr lang="en-US" dirty="0" err="1" smtClean="0"/>
              <a:t>XGBoost</a:t>
            </a:r>
            <a:r>
              <a:rPr lang="en-US" dirty="0" smtClean="0"/>
              <a:t> with SARIMA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6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1164"/>
            <a:ext cx="10515600" cy="4254476"/>
          </a:xfrm>
        </p:spPr>
      </p:pic>
      <p:sp>
        <p:nvSpPr>
          <p:cNvPr id="5" name="Rectangle 4"/>
          <p:cNvSpPr/>
          <p:nvPr/>
        </p:nvSpPr>
        <p:spPr>
          <a:xfrm>
            <a:off x="3048000" y="3507611"/>
            <a:ext cx="2370666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6372" y="4848413"/>
            <a:ext cx="198120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3866" y="5920607"/>
            <a:ext cx="1168400" cy="4571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320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Fill in missing dates, i.e. category L only has half of the dates¶</a:t>
            </a:r>
          </a:p>
          <a:p>
            <a:r>
              <a:rPr lang="en-US" sz="2600" b="1" dirty="0" smtClean="0"/>
              <a:t>Fill the missing sales values with 0 - assume 0 sales for that day due to holiday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93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8799" y="2248960"/>
            <a:ext cx="3505200" cy="3757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Exploratory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Testing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Dickey-Fuller test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ACF/PACF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Improvements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Parameters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</a:t>
            </a:r>
            <a:r>
              <a:rPr lang="mr-IN" dirty="0" smtClean="0"/>
              <a:t>–</a:t>
            </a:r>
            <a:r>
              <a:rPr lang="en-US" dirty="0" smtClean="0"/>
              <a:t> Both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9872"/>
            <a:ext cx="10515600" cy="4340445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917377" y="3061499"/>
            <a:ext cx="28089" cy="28651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80400" y="4470400"/>
            <a:ext cx="186266" cy="59266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16200000">
            <a:off x="8475134" y="2085147"/>
            <a:ext cx="711200" cy="28521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381067" y="4470400"/>
            <a:ext cx="164530" cy="39872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2692167"/>
            <a:ext cx="16933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X’mas</a:t>
            </a:r>
            <a:r>
              <a:rPr lang="en-US" dirty="0" smtClean="0"/>
              <a:t> no sales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78235" y="2707623"/>
            <a:ext cx="2140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Summer </a:t>
            </a:r>
            <a:r>
              <a:rPr lang="en-US" smtClean="0"/>
              <a:t>low volume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38326" y="4151399"/>
            <a:ext cx="1584815" cy="3693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Some spikes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Site A has a lot of variations; site B is fairly 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lots of variances, doesn’t follow the overall curve 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8" t="93807" r="-1250" b="-813"/>
          <a:stretch/>
        </p:blipFill>
        <p:spPr>
          <a:xfrm>
            <a:off x="1083733" y="2519732"/>
            <a:ext cx="10024534" cy="41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Data Exploratory (Site A) </a:t>
            </a:r>
            <a:r>
              <a:rPr lang="mr-IN" dirty="0" smtClean="0"/>
              <a:t>–</a:t>
            </a:r>
            <a:r>
              <a:rPr lang="en-US" dirty="0" smtClean="0"/>
              <a:t> L &amp;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8675"/>
            <a:ext cx="3637789" cy="4351338"/>
          </a:xfrm>
        </p:spPr>
        <p:txBody>
          <a:bodyPr/>
          <a:lstStyle/>
          <a:p>
            <a:r>
              <a:rPr lang="en-US" dirty="0" smtClean="0"/>
              <a:t>L: zero sales during </a:t>
            </a:r>
            <a:r>
              <a:rPr lang="en-US" smtClean="0"/>
              <a:t>the summer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M: some spikes, promotional events?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2" b="24810"/>
          <a:stretch/>
        </p:blipFill>
        <p:spPr>
          <a:xfrm>
            <a:off x="4391324" y="1273348"/>
            <a:ext cx="7106412" cy="55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1478</Words>
  <Application>Microsoft Macintosh PowerPoint</Application>
  <PresentationFormat>Widescreen</PresentationFormat>
  <Paragraphs>345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Mangal</vt:lpstr>
      <vt:lpstr>Office Theme</vt:lpstr>
      <vt:lpstr>Compass Digital Labs  Sales Forecast</vt:lpstr>
      <vt:lpstr>Outline</vt:lpstr>
      <vt:lpstr>Outline</vt:lpstr>
      <vt:lpstr>1) Data Cleaning</vt:lpstr>
      <vt:lpstr>1) Data Cleaning</vt:lpstr>
      <vt:lpstr>Outline</vt:lpstr>
      <vt:lpstr>2) Data Exploratory – Both Sites</vt:lpstr>
      <vt:lpstr>2) Data Exploratory (Site A) –  Q</vt:lpstr>
      <vt:lpstr>2) Data Exploratory (Site A) – L &amp; M</vt:lpstr>
      <vt:lpstr>2) Data Exploratory – Both Sites</vt:lpstr>
      <vt:lpstr>2) Data Exploratory (Site A) – Box Plot</vt:lpstr>
      <vt:lpstr>2) Data Exploratory (Site A) - Histograms</vt:lpstr>
      <vt:lpstr>2) Data Exploratory (Site A) – Seasonal Decomposition Plot</vt:lpstr>
      <vt:lpstr>2) Data Exploration – Time Series Model</vt:lpstr>
      <vt:lpstr>Outline</vt:lpstr>
      <vt:lpstr>3) Statistical Testing – Dickey-Fuller Test</vt:lpstr>
      <vt:lpstr>3) Statistical Testing – Dickey-Fuller Test</vt:lpstr>
      <vt:lpstr>3) Statistical Testing - Transformations</vt:lpstr>
      <vt:lpstr>3) Statistical Testing - Transformations</vt:lpstr>
      <vt:lpstr>Outline</vt:lpstr>
      <vt:lpstr>3) Statistical Testing – ACF/PACF Plots </vt:lpstr>
      <vt:lpstr>3) Statistical Testing – ACF/PACF Plots</vt:lpstr>
      <vt:lpstr>3) Statistical Testing – ACF/PACF Plots</vt:lpstr>
      <vt:lpstr>Outline</vt:lpstr>
      <vt:lpstr>4) Model Building – Summary Output</vt:lpstr>
      <vt:lpstr>4) Model Building – Compare Models</vt:lpstr>
      <vt:lpstr>4) Model Building – Diagnostic Plots</vt:lpstr>
      <vt:lpstr>Outline</vt:lpstr>
      <vt:lpstr>5) Forecasting (Category F) – Compare Models</vt:lpstr>
      <vt:lpstr>5) Forecasting – RMSE</vt:lpstr>
      <vt:lpstr>5) Forecasting (Site A) – Total Forecast</vt:lpstr>
      <vt:lpstr>5) Forecasting (Site A) – Final Solution</vt:lpstr>
      <vt:lpstr>5) Forecasting (Site A) – Relative Contribution</vt:lpstr>
      <vt:lpstr>5) Forecasting (Site B) – Total Forecast</vt:lpstr>
      <vt:lpstr>5) Forecasting (Site B) – Final Solution</vt:lpstr>
      <vt:lpstr>5) Forecasting (Site B) – Relative Contribution</vt:lpstr>
      <vt:lpstr>Outline</vt:lpstr>
      <vt:lpstr>6) Improvement – Can We Do Better?</vt:lpstr>
      <vt:lpstr>6) Improvement – Feature Engineering</vt:lpstr>
      <vt:lpstr>6) Improvement – XGBoost Parameters</vt:lpstr>
      <vt:lpstr>6) Improvement – XGBoost Forecast</vt:lpstr>
      <vt:lpstr>6) Improvement – Next Steps</vt:lpstr>
      <vt:lpstr>Thank you!  Questions?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Compass Digital Labs  Sales Forecast</dc:title>
  <dc:creator>werner chao</dc:creator>
  <cp:lastModifiedBy>werner chao</cp:lastModifiedBy>
  <cp:revision>107</cp:revision>
  <dcterms:created xsi:type="dcterms:W3CDTF">2017-03-01T19:31:58Z</dcterms:created>
  <dcterms:modified xsi:type="dcterms:W3CDTF">2017-04-18T22:57:35Z</dcterms:modified>
</cp:coreProperties>
</file>